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fb391d5e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fb391d5e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fbcb257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fbcb257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fb391d5e7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b391d5e7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fb391d5e7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fb391d5e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fb391d5e7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fb391d5e7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Blown To Bits Jigsaw Chapter 3</a:t>
            </a:r>
            <a:endParaRPr/>
          </a:p>
        </p:txBody>
      </p:sp>
      <p:sp>
        <p:nvSpPr>
          <p:cNvPr id="55" name="Google Shape;55;p13"/>
          <p:cNvSpPr txBox="1"/>
          <p:nvPr>
            <p:ph idx="1" type="subTitle"/>
          </p:nvPr>
        </p:nvSpPr>
        <p:spPr>
          <a:xfrm>
            <a:off x="311700" y="28453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Ian Flanders, Braeden Reyes, Tristian Villanueva, Marc Acidera, Zackry Ulep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Secrets and Surprises of Electronic Documents(pg 73-79)</a:t>
            </a:r>
            <a:endParaRPr sz="2400"/>
          </a:p>
        </p:txBody>
      </p:sp>
      <p:sp>
        <p:nvSpPr>
          <p:cNvPr id="61" name="Google Shape;61;p14"/>
          <p:cNvSpPr txBox="1"/>
          <p:nvPr>
            <p:ph idx="1" type="body"/>
          </p:nvPr>
        </p:nvSpPr>
        <p:spPr>
          <a:xfrm>
            <a:off x="311700" y="1118850"/>
            <a:ext cx="8520600" cy="397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Metadata can help one prove or refute a claim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 set of data that describes and gives information about other data.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PDF Files include a highlighter tool which are used to highlight the underlying text. The interface shows a yellow highlighter and when clicked on you are able to change the highlighter tool to any color.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Using the highlighter tool is not supposed to be used to hide information.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 example, The newspaper reproduced sections of the CIA report, with black redaction bars to obscure the names of CIA operatives within Iran. This can be removed if you have used the highlighter tool and will reveal any secrets that were not to be seen.</a:t>
            </a:r>
            <a:endParaRPr>
              <a:solidFill>
                <a:srgbClr val="000000"/>
              </a:solidFill>
            </a:endParaRPr>
          </a:p>
          <a:p>
            <a:pPr indent="0" lvl="0" marL="457200" rtl="0" algn="l">
              <a:spcBef>
                <a:spcPts val="1600"/>
              </a:spcBef>
              <a:spcAft>
                <a:spcPts val="1600"/>
              </a:spcAft>
              <a:buNone/>
            </a:pPr>
            <a:r>
              <a:t/>
            </a:r>
            <a:endParaRPr/>
          </a:p>
        </p:txBody>
      </p:sp>
      <p:pic>
        <p:nvPicPr>
          <p:cNvPr descr="Image result for pdf files" id="62" name="Google Shape;62;p14"/>
          <p:cNvPicPr preferRelativeResize="0"/>
          <p:nvPr/>
        </p:nvPicPr>
        <p:blipFill>
          <a:blip r:embed="rId3">
            <a:alphaModFix/>
          </a:blip>
          <a:stretch>
            <a:fillRect/>
          </a:stretch>
        </p:blipFill>
        <p:spPr>
          <a:xfrm>
            <a:off x="7562450" y="941025"/>
            <a:ext cx="1333712" cy="887525"/>
          </a:xfrm>
          <a:prstGeom prst="rect">
            <a:avLst/>
          </a:prstGeom>
          <a:noFill/>
          <a:ln>
            <a:noFill/>
          </a:ln>
        </p:spPr>
      </p:pic>
      <p:pic>
        <p:nvPicPr>
          <p:cNvPr descr="Image result for highlighter tool" id="63" name="Google Shape;63;p14"/>
          <p:cNvPicPr preferRelativeResize="0"/>
          <p:nvPr/>
        </p:nvPicPr>
        <p:blipFill>
          <a:blip r:embed="rId4">
            <a:alphaModFix/>
          </a:blip>
          <a:stretch>
            <a:fillRect/>
          </a:stretch>
        </p:blipFill>
        <p:spPr>
          <a:xfrm>
            <a:off x="4288050" y="4031400"/>
            <a:ext cx="2972725" cy="111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Three Pages 80-86</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Images taken by digital cameras go through the process of </a:t>
            </a:r>
            <a:r>
              <a:rPr lang="en"/>
              <a:t>you taking the picture and it captures inside the camera something from which an image can be produced.</a:t>
            </a:r>
            <a:endParaRPr/>
          </a:p>
          <a:p>
            <a:pPr indent="-342900" lvl="0" marL="457200" rtl="0" algn="l">
              <a:spcBef>
                <a:spcPts val="0"/>
              </a:spcBef>
              <a:spcAft>
                <a:spcPts val="0"/>
              </a:spcAft>
              <a:buSzPts val="1800"/>
              <a:buChar char="-"/>
            </a:pPr>
            <a:r>
              <a:rPr lang="en"/>
              <a:t>In a digital camera, the bits in an electronic memory are changed according to a certain pattern and are sort of “ghosts” of the originals.</a:t>
            </a:r>
            <a:endParaRPr/>
          </a:p>
          <a:p>
            <a:pPr indent="-342900" lvl="0" marL="457200" rtl="0" algn="l">
              <a:spcBef>
                <a:spcPts val="0"/>
              </a:spcBef>
              <a:spcAft>
                <a:spcPts val="0"/>
              </a:spcAft>
              <a:buSzPts val="1800"/>
              <a:buChar char="-"/>
            </a:pPr>
            <a:r>
              <a:rPr lang="en"/>
              <a:t>The internet isn’t secure and it’s not easy to prevent the leakage of sensitive information that is hidden in documents but forgotten by their creator. </a:t>
            </a:r>
            <a:endParaRPr/>
          </a:p>
          <a:p>
            <a:pPr indent="-342900" lvl="0" marL="457200" rtl="0" algn="l">
              <a:spcBef>
                <a:spcPts val="0"/>
              </a:spcBef>
              <a:spcAft>
                <a:spcPts val="0"/>
              </a:spcAft>
              <a:buSzPts val="1800"/>
              <a:buChar char="-"/>
            </a:pPr>
            <a:r>
              <a:rPr lang="en"/>
              <a:t>Child pornography is illegal, unlike other forms of pornography, because the harm done to the children who are abused to produce it.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descr="Image result for camera" id="70" name="Google Shape;70;p15"/>
          <p:cNvPicPr preferRelativeResize="0"/>
          <p:nvPr/>
        </p:nvPicPr>
        <p:blipFill>
          <a:blip r:embed="rId3">
            <a:alphaModFix/>
          </a:blip>
          <a:stretch>
            <a:fillRect/>
          </a:stretch>
        </p:blipFill>
        <p:spPr>
          <a:xfrm>
            <a:off x="7826886" y="0"/>
            <a:ext cx="1317114" cy="1152475"/>
          </a:xfrm>
          <a:prstGeom prst="rect">
            <a:avLst/>
          </a:prstGeom>
          <a:noFill/>
          <a:ln>
            <a:noFill/>
          </a:ln>
        </p:spPr>
      </p:pic>
      <p:pic>
        <p:nvPicPr>
          <p:cNvPr descr="Image result for lock" id="71" name="Google Shape;71;p15"/>
          <p:cNvPicPr preferRelativeResize="0"/>
          <p:nvPr/>
        </p:nvPicPr>
        <p:blipFill>
          <a:blip r:embed="rId4">
            <a:alphaModFix/>
          </a:blip>
          <a:stretch>
            <a:fillRect/>
          </a:stretch>
        </p:blipFill>
        <p:spPr>
          <a:xfrm>
            <a:off x="7909200" y="3931600"/>
            <a:ext cx="1152475" cy="115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Ghosts in the Machine Page 87-94 Chapter 3 </a:t>
            </a:r>
            <a:endParaRPr/>
          </a:p>
        </p:txBody>
      </p:sp>
      <p:sp>
        <p:nvSpPr>
          <p:cNvPr id="77" name="Google Shape;77;p16"/>
          <p:cNvSpPr txBox="1"/>
          <p:nvPr>
            <p:ph idx="1" type="body"/>
          </p:nvPr>
        </p:nvSpPr>
        <p:spPr>
          <a:xfrm>
            <a:off x="311700" y="1313675"/>
            <a:ext cx="53778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Bit strings represent many things such as numbers, letters and colors etc.</a:t>
            </a:r>
            <a:endParaRPr/>
          </a:p>
          <a:p>
            <a:pPr indent="-342900" lvl="0" marL="457200" rtl="0" algn="l">
              <a:lnSpc>
                <a:spcPct val="100000"/>
              </a:lnSpc>
              <a:spcBef>
                <a:spcPts val="0"/>
              </a:spcBef>
              <a:spcAft>
                <a:spcPts val="0"/>
              </a:spcAft>
              <a:buSzPts val="1800"/>
              <a:buChar char="●"/>
            </a:pPr>
            <a:r>
              <a:rPr lang="en"/>
              <a:t>Bit strings can make up audio, video and picture files.</a:t>
            </a:r>
            <a:endParaRPr/>
          </a:p>
          <a:p>
            <a:pPr indent="-342900" lvl="0" marL="457200" rtl="0" algn="l">
              <a:lnSpc>
                <a:spcPct val="100000"/>
              </a:lnSpc>
              <a:spcBef>
                <a:spcPts val="0"/>
              </a:spcBef>
              <a:spcAft>
                <a:spcPts val="0"/>
              </a:spcAft>
              <a:buSzPts val="1800"/>
              <a:buChar char="●"/>
            </a:pPr>
            <a:r>
              <a:rPr lang="en"/>
              <a:t>Computers can’t look at bit strings and know what </a:t>
            </a:r>
            <a:r>
              <a:rPr lang="en"/>
              <a:t>a file</a:t>
            </a:r>
            <a:r>
              <a:rPr lang="en"/>
              <a:t> is without an </a:t>
            </a:r>
            <a:r>
              <a:rPr lang="en"/>
              <a:t>extension</a:t>
            </a:r>
            <a:r>
              <a:rPr lang="en"/>
              <a:t> or program to use it with.</a:t>
            </a:r>
            <a:endParaRPr/>
          </a:p>
          <a:p>
            <a:pPr indent="-342900" lvl="0" marL="457200" rtl="0" algn="l">
              <a:lnSpc>
                <a:spcPct val="100000"/>
              </a:lnSpc>
              <a:spcBef>
                <a:spcPts val="0"/>
              </a:spcBef>
              <a:spcAft>
                <a:spcPts val="0"/>
              </a:spcAft>
              <a:buSzPts val="1800"/>
              <a:buChar char="●"/>
            </a:pPr>
            <a:r>
              <a:rPr lang="en"/>
              <a:t>More quality can affect the amount of memory and space the file takes.</a:t>
            </a:r>
            <a:endParaRPr/>
          </a:p>
          <a:p>
            <a:pPr indent="-342900" lvl="0" marL="457200" rtl="0" algn="l">
              <a:lnSpc>
                <a:spcPct val="100000"/>
              </a:lnSpc>
              <a:spcBef>
                <a:spcPts val="0"/>
              </a:spcBef>
              <a:spcAft>
                <a:spcPts val="0"/>
              </a:spcAft>
              <a:buSzPts val="1800"/>
              <a:buChar char="●"/>
            </a:pPr>
            <a:r>
              <a:rPr lang="en"/>
              <a:t>Lossy compression is an algorithm that creates shorter data files to save memory and space.</a:t>
            </a:r>
            <a:endParaRPr/>
          </a:p>
        </p:txBody>
      </p:sp>
      <p:pic>
        <p:nvPicPr>
          <p:cNvPr id="78" name="Google Shape;78;p16"/>
          <p:cNvPicPr preferRelativeResize="0"/>
          <p:nvPr/>
        </p:nvPicPr>
        <p:blipFill>
          <a:blip r:embed="rId3">
            <a:alphaModFix/>
          </a:blip>
          <a:stretch>
            <a:fillRect/>
          </a:stretch>
        </p:blipFill>
        <p:spPr>
          <a:xfrm>
            <a:off x="5689500" y="1477700"/>
            <a:ext cx="3364474" cy="2014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0" y="390775"/>
            <a:ext cx="91440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“Hiding Information in Images” Page 95-99 Chapter 3 </a:t>
            </a:r>
            <a:endParaRPr/>
          </a:p>
        </p:txBody>
      </p:sp>
      <p:sp>
        <p:nvSpPr>
          <p:cNvPr id="84" name="Google Shape;84;p17"/>
          <p:cNvSpPr txBox="1"/>
          <p:nvPr>
            <p:ph idx="1" type="body"/>
          </p:nvPr>
        </p:nvSpPr>
        <p:spPr>
          <a:xfrm>
            <a:off x="0" y="1045600"/>
            <a:ext cx="9144000" cy="409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Authors and Human Casualties are unaware of hidden information in text documents.</a:t>
            </a:r>
            <a:endParaRPr/>
          </a:p>
          <a:p>
            <a:pPr indent="-342900" lvl="0" marL="457200" rtl="0" algn="l">
              <a:spcBef>
                <a:spcPts val="0"/>
              </a:spcBef>
              <a:spcAft>
                <a:spcPts val="0"/>
              </a:spcAft>
              <a:buSzPts val="1800"/>
              <a:buChar char="●"/>
            </a:pPr>
            <a:r>
              <a:rPr lang="en"/>
              <a:t>Anti-Spam software cannot detect or filter </a:t>
            </a:r>
            <a:r>
              <a:rPr lang="en"/>
              <a:t>certain</a:t>
            </a:r>
            <a:r>
              <a:rPr lang="en"/>
              <a:t> information due to it being heavily obscure and unclear for the filtering program.</a:t>
            </a:r>
            <a:endParaRPr/>
          </a:p>
          <a:p>
            <a:pPr indent="-342900" lvl="0" marL="457200" rtl="0" algn="l">
              <a:spcBef>
                <a:spcPts val="0"/>
              </a:spcBef>
              <a:spcAft>
                <a:spcPts val="0"/>
              </a:spcAft>
              <a:buSzPts val="1800"/>
              <a:buChar char="●"/>
            </a:pPr>
            <a:r>
              <a:rPr lang="en"/>
              <a:t>Most spam content that bypass the spam filter involve a known scam like “giving or receiving money” to the victim. </a:t>
            </a:r>
            <a:endParaRPr/>
          </a:p>
          <a:p>
            <a:pPr indent="-342900" lvl="0" marL="457200" rtl="0" algn="l">
              <a:spcBef>
                <a:spcPts val="0"/>
              </a:spcBef>
              <a:spcAft>
                <a:spcPts val="0"/>
              </a:spcAft>
              <a:buSzPts val="1800"/>
              <a:buChar char="●"/>
            </a:pPr>
            <a:r>
              <a:rPr lang="en"/>
              <a:t>Even though this common it is considered highly illegal and falls under the “Computer Fraud and Abuse act”.</a:t>
            </a:r>
            <a:endParaRPr/>
          </a:p>
        </p:txBody>
      </p:sp>
      <p:pic>
        <p:nvPicPr>
          <p:cNvPr descr="Image result for spam" id="85" name="Google Shape;85;p17"/>
          <p:cNvPicPr preferRelativeResize="0"/>
          <p:nvPr/>
        </p:nvPicPr>
        <p:blipFill>
          <a:blip r:embed="rId3">
            <a:alphaModFix/>
          </a:blip>
          <a:stretch>
            <a:fillRect/>
          </a:stretch>
        </p:blipFill>
        <p:spPr>
          <a:xfrm>
            <a:off x="7445925" y="3468000"/>
            <a:ext cx="1698075" cy="1580450"/>
          </a:xfrm>
          <a:prstGeom prst="rect">
            <a:avLst/>
          </a:prstGeom>
          <a:noFill/>
          <a:ln>
            <a:noFill/>
          </a:ln>
        </p:spPr>
      </p:pic>
      <p:pic>
        <p:nvPicPr>
          <p:cNvPr descr="Image result for spam email" id="86" name="Google Shape;86;p17"/>
          <p:cNvPicPr preferRelativeResize="0"/>
          <p:nvPr/>
        </p:nvPicPr>
        <p:blipFill>
          <a:blip r:embed="rId4">
            <a:alphaModFix/>
          </a:blip>
          <a:stretch>
            <a:fillRect/>
          </a:stretch>
        </p:blipFill>
        <p:spPr>
          <a:xfrm>
            <a:off x="105250" y="3664875"/>
            <a:ext cx="1466082" cy="138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100-108</a:t>
            </a:r>
            <a:endParaRPr/>
          </a:p>
        </p:txBody>
      </p:sp>
      <p:sp>
        <p:nvSpPr>
          <p:cNvPr id="92" name="Google Shape;92;p18"/>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Cloud computing became a thing when the process of making disks </a:t>
            </a:r>
            <a:r>
              <a:rPr lang="en"/>
              <a:t>obsolete</a:t>
            </a:r>
            <a:endParaRPr/>
          </a:p>
          <a:p>
            <a:pPr indent="-342900" lvl="0" marL="457200" rtl="0" algn="l">
              <a:spcBef>
                <a:spcPts val="0"/>
              </a:spcBef>
              <a:spcAft>
                <a:spcPts val="0"/>
              </a:spcAft>
              <a:buSzPts val="1800"/>
              <a:buChar char="❖"/>
            </a:pPr>
            <a:r>
              <a:rPr lang="en"/>
              <a:t>Disks are obsolete because they cannot be played on certain devices because there is no compatibility</a:t>
            </a:r>
            <a:endParaRPr/>
          </a:p>
          <a:p>
            <a:pPr indent="-342900" lvl="0" marL="457200" rtl="0" algn="l">
              <a:spcBef>
                <a:spcPts val="0"/>
              </a:spcBef>
              <a:spcAft>
                <a:spcPts val="0"/>
              </a:spcAft>
              <a:buSzPts val="1800"/>
              <a:buChar char="❖"/>
            </a:pPr>
            <a:r>
              <a:rPr lang="en"/>
              <a:t>Data that is deleted on disks are gone forever</a:t>
            </a:r>
            <a:endParaRPr/>
          </a:p>
          <a:p>
            <a:pPr indent="-342900" lvl="0" marL="457200" rtl="0" algn="l">
              <a:spcBef>
                <a:spcPts val="0"/>
              </a:spcBef>
              <a:spcAft>
                <a:spcPts val="0"/>
              </a:spcAft>
              <a:buSzPts val="1800"/>
              <a:buChar char="❖"/>
            </a:pPr>
            <a:r>
              <a:rPr lang="en"/>
              <a:t>The Federal Trade Commission requires the erasure of customer information so that no information is leaked or read</a:t>
            </a:r>
            <a:endParaRPr/>
          </a:p>
          <a:p>
            <a:pPr indent="-342900" lvl="0" marL="457200" rtl="0" algn="l">
              <a:spcBef>
                <a:spcPts val="0"/>
              </a:spcBef>
              <a:spcAft>
                <a:spcPts val="0"/>
              </a:spcAft>
              <a:buSzPts val="1800"/>
              <a:buChar char="❖"/>
            </a:pPr>
            <a:r>
              <a:rPr lang="en"/>
              <a:t>Computers can now wipe all data</a:t>
            </a:r>
            <a:endParaRPr/>
          </a:p>
          <a:p>
            <a:pPr indent="-342900" lvl="0" marL="457200" rtl="0" algn="l">
              <a:spcBef>
                <a:spcPts val="0"/>
              </a:spcBef>
              <a:spcAft>
                <a:spcPts val="0"/>
              </a:spcAft>
              <a:buSzPts val="1800"/>
              <a:buChar char="❖"/>
            </a:pPr>
            <a:r>
              <a:rPr lang="en"/>
              <a:t>Copies make deleting data harder</a:t>
            </a:r>
            <a:endParaRPr/>
          </a:p>
          <a:p>
            <a:pPr indent="-342900" lvl="0" marL="457200" rtl="0" algn="l">
              <a:spcBef>
                <a:spcPts val="0"/>
              </a:spcBef>
              <a:spcAft>
                <a:spcPts val="0"/>
              </a:spcAft>
              <a:buSzPts val="1800"/>
              <a:buChar char="❖"/>
            </a:pPr>
            <a:r>
              <a:rPr lang="en"/>
              <a:t>People made a type of disk that held information but it was made useless in 15 years and all the data on those disks were lost</a:t>
            </a:r>
            <a:endParaRPr/>
          </a:p>
          <a:p>
            <a:pPr indent="0" lvl="0" marL="457200" rtl="0" algn="l">
              <a:spcBef>
                <a:spcPts val="160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flipH="1">
            <a:off x="2114273" y="3770424"/>
            <a:ext cx="1086868" cy="1084152"/>
          </a:xfrm>
          <a:prstGeom prst="rect">
            <a:avLst/>
          </a:prstGeom>
          <a:noFill/>
          <a:ln>
            <a:noFill/>
          </a:ln>
        </p:spPr>
      </p:pic>
      <p:pic>
        <p:nvPicPr>
          <p:cNvPr id="94" name="Google Shape;94;p18"/>
          <p:cNvPicPr preferRelativeResize="0"/>
          <p:nvPr/>
        </p:nvPicPr>
        <p:blipFill>
          <a:blip r:embed="rId4">
            <a:alphaModFix/>
          </a:blip>
          <a:stretch>
            <a:fillRect/>
          </a:stretch>
        </p:blipFill>
        <p:spPr>
          <a:xfrm>
            <a:off x="2212085" y="3866873"/>
            <a:ext cx="891251" cy="891250"/>
          </a:xfrm>
          <a:prstGeom prst="rect">
            <a:avLst/>
          </a:prstGeom>
          <a:noFill/>
          <a:ln>
            <a:noFill/>
          </a:ln>
        </p:spPr>
      </p:pic>
      <p:pic>
        <p:nvPicPr>
          <p:cNvPr id="95" name="Google Shape;95;p18"/>
          <p:cNvPicPr preferRelativeResize="0"/>
          <p:nvPr/>
        </p:nvPicPr>
        <p:blipFill>
          <a:blip r:embed="rId5">
            <a:alphaModFix/>
          </a:blip>
          <a:stretch>
            <a:fillRect/>
          </a:stretch>
        </p:blipFill>
        <p:spPr>
          <a:xfrm>
            <a:off x="3898275" y="3866425"/>
            <a:ext cx="1489921" cy="1277075"/>
          </a:xfrm>
          <a:prstGeom prst="rect">
            <a:avLst/>
          </a:prstGeom>
          <a:noFill/>
          <a:ln>
            <a:noFill/>
          </a:ln>
        </p:spPr>
      </p:pic>
      <p:pic>
        <p:nvPicPr>
          <p:cNvPr id="96" name="Google Shape;96;p18"/>
          <p:cNvPicPr preferRelativeResize="0"/>
          <p:nvPr/>
        </p:nvPicPr>
        <p:blipFill>
          <a:blip r:embed="rId6">
            <a:alphaModFix/>
          </a:blip>
          <a:stretch>
            <a:fillRect/>
          </a:stretch>
        </p:blipFill>
        <p:spPr>
          <a:xfrm>
            <a:off x="4388925" y="3781175"/>
            <a:ext cx="754575" cy="75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